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6"/>
  </p:notesMasterIdLst>
  <p:handoutMasterIdLst>
    <p:handoutMasterId r:id="rId7"/>
  </p:handout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600"/>
    <a:srgbClr val="99CC00"/>
    <a:srgbClr val="875A2D"/>
    <a:srgbClr val="990033"/>
    <a:srgbClr val="0066FF"/>
    <a:srgbClr val="D9A105"/>
    <a:srgbClr val="E5AA0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80" autoAdjust="0"/>
    <p:restoredTop sz="94714" autoAdjust="0"/>
  </p:normalViewPr>
  <p:slideViewPr>
    <p:cSldViewPr>
      <p:cViewPr varScale="1">
        <p:scale>
          <a:sx n="95" d="100"/>
          <a:sy n="95" d="100"/>
        </p:scale>
        <p:origin x="67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84EED5-BCBA-44FC-933D-275A1C653D51}" type="datetimeFigureOut">
              <a:rPr lang="de-DE"/>
              <a:pPr>
                <a:defRPr/>
              </a:pPr>
              <a:t>09.12.2020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A2B45E0-CB8B-4361-9D71-AE4AE29F578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545187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5D3E88-BA3A-453E-A056-465AB1A57C6C}" type="datetimeFigureOut">
              <a:rPr lang="de-DE"/>
              <a:pPr>
                <a:defRPr/>
              </a:pPr>
              <a:t>09.12.2020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de-DE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6D14EF4-8457-4EB7-ABB5-30E48DC1BC6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4800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beruflichesgymnasium.de/" TargetMode="External"/><Relationship Id="rId2" Type="http://schemas.openxmlformats.org/officeDocument/2006/relationships/hyperlink" Target="http://www.bs-uhk.de/b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beruflichesgymnasium.de&#160;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4" name="Text Box 28">
            <a:hlinkClick r:id="rId2"/>
          </p:cNvPr>
          <p:cNvSpPr txBox="1">
            <a:spLocks noChangeArrowheads="1"/>
          </p:cNvSpPr>
          <p:nvPr userDrawn="1"/>
        </p:nvSpPr>
        <p:spPr bwMode="auto">
          <a:xfrm>
            <a:off x="6683375" y="6524625"/>
            <a:ext cx="2209800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de-DE" altLang="de-DE" sz="1100" smtClean="0">
                <a:hlinkClick r:id="rId3"/>
              </a:rPr>
              <a:t>https://beruflichesgymnasium.de</a:t>
            </a:r>
            <a:r>
              <a:rPr lang="de-DE" altLang="de-DE" sz="1100" smtClean="0">
                <a:hlinkClick r:id="rId4"/>
              </a:rPr>
              <a:t> </a:t>
            </a:r>
            <a:endParaRPr lang="de-DE" altLang="de-DE" sz="11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D8EF-5406-410F-9E50-11EEAC772A9B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3F5EA-342E-47A4-BDAE-5381FCC955D7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60291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49275" y="219075"/>
            <a:ext cx="282575" cy="284163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219075"/>
            <a:ext cx="284163" cy="284163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219075"/>
            <a:ext cx="284163" cy="284163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F9716-A8DB-41C3-BA4F-4211E8E0C57D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01980-A70F-4761-B8E9-A5D9BE26E01F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95561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9" name="Oval 11"/>
            <p:cNvSpPr/>
            <p:nvPr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4"/>
            <p:cNvSpPr/>
            <p:nvPr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14C57-0596-4687-831C-E21C4C36C8E8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02FBC-3530-4339-9CFD-732D36170CD5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32605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695325" y="10795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1050925" y="10795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427163" y="1079500"/>
            <a:ext cx="282575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56148-C576-4C8B-B4ED-6921ACF9F5B1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35CD5-AE3E-4FD3-A04F-840848D21939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19147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3025-F71E-4BE9-8482-86600423F03E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B8070-2D09-496C-8AFC-4C30A54A8201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11491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6D4A-E54F-463D-B61B-15B8BDECBDE4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6031-4600-490B-93C4-60D5D82ACE99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90053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08C6F-13CC-4193-A3F0-66F4A2B7A9D8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C64A3-2E16-4F15-ABA2-9404DCDFC1D1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28743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0FFB-BE48-495A-9317-BA67324C9D4A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D57EB-BA3A-4908-8768-04350B217449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19203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C794A-4692-4EE0-BADD-116496ADB805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35CAE-2F0F-4868-A61B-1BB665DE224B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03773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1F55-1EB3-4FB3-81B6-FA73D0D6D346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6EBD-BAF4-4459-9979-57415FF3DE2B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12664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56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2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de-DE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375"/>
            <a:ext cx="2133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CA271-F06E-45F1-8A86-1F4167CFA7AA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013" y="6556375"/>
            <a:ext cx="2895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025" y="6556375"/>
            <a:ext cx="2133600" cy="2460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AA76DFE-F704-4B97-967E-DEF35A7B98FE}" type="slidenum">
              <a:rPr lang="ru-RU" altLang="de-DE"/>
              <a:pPr>
                <a:defRPr/>
              </a:pPr>
              <a:t>‹Nr.›</a:t>
            </a:fld>
            <a:endParaRPr lang="ru-RU" alt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39" r:id="rId5"/>
    <p:sldLayoutId id="2147483940" r:id="rId6"/>
    <p:sldLayoutId id="2147483946" r:id="rId7"/>
    <p:sldLayoutId id="2147483947" r:id="rId8"/>
    <p:sldLayoutId id="2147483941" r:id="rId9"/>
    <p:sldLayoutId id="214748394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Gesundheit und Soziales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Das Gesundheitswesen - </a:t>
            </a:r>
            <a:br>
              <a:rPr lang="de-DE" altLang="de-DE" sz="2400"/>
            </a:br>
            <a:r>
              <a:rPr lang="de-DE" altLang="de-DE" sz="2400"/>
              <a:t>Aufgaben und Organisation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Anatomie / Physiologie</a:t>
            </a:r>
            <a:br>
              <a:rPr lang="de-DE" altLang="de-DE" sz="2400"/>
            </a:br>
            <a:r>
              <a:rPr lang="de-DE" altLang="de-DE" sz="2400"/>
              <a:t>-	Organsysteme und deren Funktion</a:t>
            </a:r>
            <a:br>
              <a:rPr lang="de-DE" altLang="de-DE" sz="2400"/>
            </a:br>
            <a:r>
              <a:rPr lang="de-DE" altLang="de-DE" sz="2400"/>
              <a:t>-	ganzheitliche Betrachtung des</a:t>
            </a:r>
            <a:br>
              <a:rPr lang="de-DE" altLang="de-DE" sz="2400"/>
            </a:br>
            <a:r>
              <a:rPr lang="de-DE" altLang="de-DE" sz="2400"/>
              <a:t> 	menschlichen Organismus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Gesundheit und Soziales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35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Wesen der Sozialwissenschaften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Grundlagen der menschlichen Entwicklung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Soziale Werte, Normen und Ziele als Grundlage für das Sozialverhalten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Kognitive Prozesse und ihre Funktionen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Theorien des Lernens und ihre Bedeutung für die Sozialwissenschaften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Die Persönlichkeit im sozialen Umfeld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Gesundheit und Soziales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Sozialrecht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Ausgewählte Schuldverhältnisse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Ausgewählte privatrechtliche Regelungen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Wichtige gesetzliche Regelungen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>
                <a:latin typeface="Times New Roman" panose="02020603050405020304" pitchFamily="18" charset="0"/>
              </a:rPr>
              <a:t>Berufsbezogener Lehrplan</a:t>
            </a:r>
            <a:r>
              <a:rPr lang="de-DE" altLang="de-DE" sz="2400">
                <a:latin typeface="Times New Roman" panose="02020603050405020304" pitchFamily="18" charset="0"/>
              </a:rPr>
              <a:t/>
            </a:r>
            <a:br>
              <a:rPr lang="de-DE" altLang="de-DE" sz="2400">
                <a:latin typeface="Times New Roman" panose="02020603050405020304" pitchFamily="18" charset="0"/>
              </a:rPr>
            </a:br>
            <a:r>
              <a:rPr lang="de-DE" altLang="de-DE" sz="2400">
                <a:latin typeface="Times New Roman" panose="02020603050405020304" pitchFamily="18" charset="0"/>
              </a:rPr>
              <a:t>Schwerpunkt: Gesundheit und Soziales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85800" y="1916113"/>
            <a:ext cx="8229600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Biophysikalische Grundlagen in der Medizin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Biochemie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Spezielle und medizinische Mikrobiologie</a:t>
            </a:r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de-DE" altLang="de-DE" sz="2400"/>
              <a:t>Medizintechnik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3D02">
      <a:dk1>
        <a:sysClr val="windowText" lastClr="000000"/>
      </a:dk1>
      <a:lt1>
        <a:sysClr val="window" lastClr="FFFFFF"/>
      </a:lt1>
      <a:dk2>
        <a:srgbClr val="254B75"/>
      </a:dk2>
      <a:lt2>
        <a:srgbClr val="DDE9EC"/>
      </a:lt2>
      <a:accent1>
        <a:srgbClr val="6183BB"/>
      </a:accent1>
      <a:accent2>
        <a:srgbClr val="96DB6F"/>
      </a:accent2>
      <a:accent3>
        <a:srgbClr val="42BCC2"/>
      </a:accent3>
      <a:accent4>
        <a:srgbClr val="EE8F48"/>
      </a:accent4>
      <a:accent5>
        <a:srgbClr val="44C4F2"/>
      </a:accent5>
      <a:accent6>
        <a:srgbClr val="A09158"/>
      </a:accent6>
      <a:hlink>
        <a:srgbClr val="B292CA"/>
      </a:hlink>
      <a:folHlink>
        <a:srgbClr val="6B5680"/>
      </a:folHlink>
    </a:clrScheme>
    <a:fontScheme name="3D02">
      <a:maj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68</Words>
  <Application>Microsoft Office PowerPoint</Application>
  <PresentationFormat>Bildschirmpräsentation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Тема1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Berufliche Gymnasium Mühlhausen</dc:title>
  <dc:subject>Lehrplaninhalte Fachrichtung Gesundheit und Soziales</dc:subject>
  <dc:creator>JW</dc:creator>
  <cp:lastModifiedBy>Herr Winkler</cp:lastModifiedBy>
  <cp:revision>47</cp:revision>
  <dcterms:modified xsi:type="dcterms:W3CDTF">2020-12-09T18:14:19Z</dcterms:modified>
</cp:coreProperties>
</file>